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88" r:id="rId8"/>
    <p:sldId id="262" r:id="rId9"/>
    <p:sldId id="263" r:id="rId10"/>
    <p:sldId id="290" r:id="rId11"/>
    <p:sldId id="264" r:id="rId12"/>
    <p:sldId id="284" r:id="rId13"/>
    <p:sldId id="285" r:id="rId14"/>
    <p:sldId id="281" r:id="rId15"/>
    <p:sldId id="265" r:id="rId16"/>
    <p:sldId id="280" r:id="rId17"/>
    <p:sldId id="275" r:id="rId18"/>
    <p:sldId id="276" r:id="rId19"/>
    <p:sldId id="266" r:id="rId20"/>
    <p:sldId id="282" r:id="rId21"/>
    <p:sldId id="283" r:id="rId22"/>
    <p:sldId id="277" r:id="rId23"/>
    <p:sldId id="278" r:id="rId24"/>
    <p:sldId id="267" r:id="rId25"/>
    <p:sldId id="268" r:id="rId26"/>
    <p:sldId id="274" r:id="rId27"/>
    <p:sldId id="269" r:id="rId28"/>
    <p:sldId id="286" r:id="rId29"/>
    <p:sldId id="287" r:id="rId30"/>
    <p:sldId id="279" r:id="rId31"/>
    <p:sldId id="289" r:id="rId32"/>
    <p:sldId id="291" r:id="rId33"/>
    <p:sldId id="293" r:id="rId34"/>
    <p:sldId id="294" r:id="rId35"/>
    <p:sldId id="292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83"/>
    <p:restoredTop sz="94401"/>
  </p:normalViewPr>
  <p:slideViewPr>
    <p:cSldViewPr snapToGrid="0" snapToObjects="1">
      <p:cViewPr>
        <p:scale>
          <a:sx n="108" d="100"/>
          <a:sy n="108" d="100"/>
        </p:scale>
        <p:origin x="560" y="1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notesMaster" Target="notesMasters/notes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png>
</file>

<file path=ppt/media/image11.tiff>
</file>

<file path=ppt/media/image2.png>
</file>

<file path=ppt/media/image3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DeMar</a:t>
            </a:r>
            <a:r>
              <a:rPr lang="en-US" dirty="0" smtClean="0"/>
              <a:t> has more salamander occurrences in one paper from 2013 looking at Montana over ~2Ma than PBDB has for all salamanders</a:t>
            </a:r>
            <a:r>
              <a:rPr lang="en-US" baseline="0" dirty="0" smtClean="0"/>
              <a:t> everywhere through all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40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being driven by: </a:t>
            </a:r>
            <a:r>
              <a:rPr lang="en-US" dirty="0" err="1" smtClean="0"/>
              <a:t>Gyrinophilus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dirty="0" err="1" smtClean="0"/>
              <a:t>Eurycea</a:t>
            </a:r>
            <a:r>
              <a:rPr lang="en-US" dirty="0" smtClean="0"/>
              <a:t>, </a:t>
            </a:r>
            <a:r>
              <a:rPr lang="en-US" dirty="0" err="1" smtClean="0"/>
              <a:t>Hynobius</a:t>
            </a:r>
            <a:r>
              <a:rPr lang="en-US" dirty="0" smtClean="0"/>
              <a:t> </a:t>
            </a:r>
            <a:r>
              <a:rPr lang="en-US" dirty="0" err="1" smtClean="0"/>
              <a:t>retardatus</a:t>
            </a:r>
            <a:r>
              <a:rPr lang="en-US" dirty="0" smtClean="0"/>
              <a:t>, </a:t>
            </a:r>
            <a:r>
              <a:rPr lang="en-US" dirty="0" err="1" smtClean="0"/>
              <a:t>Salamndrids</a:t>
            </a:r>
            <a:r>
              <a:rPr lang="en-US" dirty="0" smtClean="0"/>
              <a:t>, and </a:t>
            </a:r>
            <a:r>
              <a:rPr lang="en-US" dirty="0" err="1" smtClean="0"/>
              <a:t>Ambystomatids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177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being driven by: </a:t>
            </a:r>
            <a:r>
              <a:rPr lang="en-US" dirty="0" err="1" smtClean="0"/>
              <a:t>Gyrinophilus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dirty="0" err="1" smtClean="0"/>
              <a:t>Eurycea</a:t>
            </a:r>
            <a:r>
              <a:rPr lang="en-US" dirty="0" smtClean="0"/>
              <a:t>, </a:t>
            </a:r>
            <a:r>
              <a:rPr lang="en-US" dirty="0" err="1" smtClean="0"/>
              <a:t>Hynobius</a:t>
            </a:r>
            <a:r>
              <a:rPr lang="en-US" dirty="0" smtClean="0"/>
              <a:t> </a:t>
            </a:r>
            <a:r>
              <a:rPr lang="en-US" dirty="0" err="1" smtClean="0"/>
              <a:t>retardatus</a:t>
            </a:r>
            <a:r>
              <a:rPr lang="en-US" dirty="0" smtClean="0"/>
              <a:t>, </a:t>
            </a:r>
            <a:r>
              <a:rPr lang="en-US" dirty="0" err="1" smtClean="0"/>
              <a:t>Salamndrids</a:t>
            </a:r>
            <a:r>
              <a:rPr lang="en-US" dirty="0" smtClean="0"/>
              <a:t>, and </a:t>
            </a:r>
            <a:r>
              <a:rPr lang="en-US" dirty="0" err="1" smtClean="0"/>
              <a:t>Ambystomatids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61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5/9 </a:t>
            </a:r>
            <a:r>
              <a:rPr lang="en-US" dirty="0" err="1" smtClean="0"/>
              <a:t>caudates</a:t>
            </a:r>
            <a:r>
              <a:rPr lang="en-US" dirty="0" smtClean="0"/>
              <a:t> disappeared locally from NWNA in Late K, but three of them came back. So 2/9 or ~22% extinction</a:t>
            </a:r>
            <a:r>
              <a:rPr lang="is-IS" dirty="0" smtClean="0"/>
              <a:t>….</a:t>
            </a:r>
          </a:p>
          <a:p>
            <a:r>
              <a:rPr lang="is-IS" dirty="0" smtClean="0"/>
              <a:t>Sirenid Opisthotriton kayi was</a:t>
            </a:r>
            <a:r>
              <a:rPr lang="is-IS" baseline="0" dirty="0" smtClean="0"/>
              <a:t> a “bloom” taxon in early 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040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Albanerpetontidae</a:t>
            </a:r>
            <a:r>
              <a:rPr lang="en-US" dirty="0" smtClean="0"/>
              <a:t>= scaly, fused frontals, record from K to Pliocene (outside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Caudata</a:t>
            </a:r>
            <a:r>
              <a:rPr lang="en-US" baseline="0" dirty="0" smtClean="0"/>
              <a:t>)</a:t>
            </a:r>
            <a:endParaRPr lang="en-US" dirty="0" smtClean="0"/>
          </a:p>
          <a:p>
            <a:r>
              <a:rPr lang="en-US" dirty="0" err="1" smtClean="0"/>
              <a:t>Karauridae</a:t>
            </a:r>
            <a:r>
              <a:rPr lang="en-US" baseline="0" dirty="0" smtClean="0"/>
              <a:t> = large, neotenic Jurassic stem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/Central Asia</a:t>
            </a:r>
          </a:p>
          <a:p>
            <a:r>
              <a:rPr lang="en-US" baseline="0" dirty="0" err="1" smtClean="0"/>
              <a:t>Scapherpetonids</a:t>
            </a:r>
            <a:r>
              <a:rPr lang="en-US" baseline="0" dirty="0" smtClean="0"/>
              <a:t> = large, aquatic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(</a:t>
            </a:r>
            <a:r>
              <a:rPr lang="en-US" baseline="0" dirty="0" err="1" smtClean="0"/>
              <a:t>Scapherpeton</a:t>
            </a:r>
            <a:r>
              <a:rPr lang="en-US" baseline="0" dirty="0" smtClean="0"/>
              <a:t> tectum first Mesozoic </a:t>
            </a:r>
            <a:r>
              <a:rPr lang="en-US" baseline="0" dirty="0" err="1" smtClean="0"/>
              <a:t>sal</a:t>
            </a:r>
            <a:r>
              <a:rPr lang="en-US" baseline="0" dirty="0" smtClean="0"/>
              <a:t> named from NA)</a:t>
            </a:r>
          </a:p>
          <a:p>
            <a:r>
              <a:rPr lang="en-US" baseline="0" dirty="0" err="1" smtClean="0"/>
              <a:t>Batrachosauroididae</a:t>
            </a:r>
            <a:r>
              <a:rPr lang="en-US" baseline="0" dirty="0" smtClean="0"/>
              <a:t> = large, aquatic, siren-like </a:t>
            </a:r>
            <a:r>
              <a:rPr lang="en-US" baseline="0" dirty="0" err="1" smtClean="0"/>
              <a:t>caudates</a:t>
            </a:r>
            <a:r>
              <a:rPr lang="en-US" baseline="0" dirty="0" smtClean="0"/>
              <a:t> from NA and </a:t>
            </a:r>
            <a:r>
              <a:rPr lang="en-US" baseline="0" dirty="0" err="1" smtClean="0"/>
              <a:t>Eur</a:t>
            </a:r>
            <a:r>
              <a:rPr lang="en-US" baseline="0" dirty="0" smtClean="0"/>
              <a:t>; </a:t>
            </a:r>
            <a:r>
              <a:rPr lang="en-US" baseline="0" dirty="0" err="1" smtClean="0"/>
              <a:t>Peratosauroides</a:t>
            </a:r>
            <a:r>
              <a:rPr lang="en-US" baseline="0" dirty="0" smtClean="0"/>
              <a:t> makes it to Pliocene (</a:t>
            </a:r>
            <a:r>
              <a:rPr lang="en-US" baseline="0" dirty="0" err="1" smtClean="0"/>
              <a:t>Opisthotriton</a:t>
            </a:r>
            <a:r>
              <a:rPr lang="en-US" baseline="0" dirty="0" smtClean="0"/>
              <a:t> is in this group)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027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Pseudoeurycea</a:t>
            </a:r>
            <a:r>
              <a:rPr lang="en-US" dirty="0" smtClean="0"/>
              <a:t>, </a:t>
            </a:r>
            <a:r>
              <a:rPr lang="en-US" dirty="0" err="1" smtClean="0"/>
              <a:t>Eurycea</a:t>
            </a:r>
            <a:r>
              <a:rPr lang="en-US" dirty="0" smtClean="0"/>
              <a:t>, Appalachian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Plethodon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Ambystoma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Hynobiids</a:t>
            </a:r>
            <a:r>
              <a:rPr lang="en-US" baseline="0" dirty="0" smtClean="0"/>
              <a:t> all have </a:t>
            </a:r>
            <a:r>
              <a:rPr lang="en-US" baseline="0" dirty="0" err="1" smtClean="0"/>
              <a:t>signif</a:t>
            </a:r>
            <a:r>
              <a:rPr lang="en-US" baseline="0" dirty="0" smtClean="0"/>
              <a:t> rate increases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813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phylogeny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5" y="1461655"/>
            <a:ext cx="5396345" cy="5396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58888" y="1461655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848099" y="1829791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528458" y="2159892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252852" y="5756136"/>
            <a:ext cx="1448789" cy="380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✝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444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45775"/>
            <a:ext cx="4094134" cy="409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35625" y="208325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90401"/>
            <a:ext cx="5586351" cy="558635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341" y="1378526"/>
            <a:ext cx="5586351" cy="558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Speciation through time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04343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70" y="2081151"/>
            <a:ext cx="9144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869" y="2083417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471817" y="1712172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43436" y="1712172"/>
            <a:ext cx="3446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Relative extinction </a:t>
            </a:r>
            <a:r>
              <a:rPr lang="en-US" dirty="0" smtClean="0"/>
              <a:t>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</a:t>
            </a:r>
            <a:endParaRPr lang="en-US" dirty="0" smtClean="0"/>
          </a:p>
          <a:p>
            <a:pPr lvl="1"/>
            <a:r>
              <a:rPr lang="en-US" dirty="0" smtClean="0"/>
              <a:t>additional data</a:t>
            </a:r>
          </a:p>
          <a:p>
            <a:pPr lvl="1"/>
            <a:r>
              <a:rPr lang="en-US" dirty="0" smtClean="0"/>
              <a:t>alternate analyses</a:t>
            </a:r>
          </a:p>
          <a:p>
            <a:pPr lvl="1"/>
            <a:r>
              <a:rPr lang="en-US" dirty="0" smtClean="0"/>
              <a:t>structure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ancestral size at crown nodes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617"/>
            <a:ext cx="12344400" cy="6172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2773817" y="2291939"/>
            <a:ext cx="1251918" cy="961900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627871" y="1997820"/>
            <a:ext cx="1186512" cy="1172892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2577608" y="2789789"/>
            <a:ext cx="1416880" cy="2647607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343896" y="1913614"/>
            <a:ext cx="1678706" cy="2335745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971333" y="1913614"/>
            <a:ext cx="2226083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214468" y="1732059"/>
            <a:ext cx="1096929" cy="2491720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92" y="1620837"/>
            <a:ext cx="5237163" cy="52371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5363" y="1640017"/>
            <a:ext cx="5237163" cy="523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867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75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20939" y="-353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No review of salamander </a:t>
            </a:r>
            <a:r>
              <a:rPr lang="en-US" b="1" dirty="0" err="1" smtClean="0"/>
              <a:t>neoteny</a:t>
            </a:r>
            <a:endParaRPr lang="en-US" b="1" dirty="0" smtClean="0"/>
          </a:p>
          <a:p>
            <a:r>
              <a:rPr lang="en-US" dirty="0"/>
              <a:t>All families but </a:t>
            </a:r>
            <a:r>
              <a:rPr lang="en-US" dirty="0" err="1"/>
              <a:t>Rhyacotritonidae</a:t>
            </a:r>
            <a:endParaRPr lang="en-US" dirty="0" smtClean="0"/>
          </a:p>
          <a:p>
            <a:r>
              <a:rPr lang="en-US" dirty="0" smtClean="0"/>
              <a:t>~10% of all species </a:t>
            </a:r>
          </a:p>
          <a:p>
            <a:r>
              <a:rPr lang="en-US" dirty="0" smtClean="0"/>
              <a:t>Three </a:t>
            </a:r>
            <a:r>
              <a:rPr lang="en-US" dirty="0" smtClean="0"/>
              <a:t>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</a:t>
            </a:r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Potentially controlled by thyroid hormones</a:t>
            </a:r>
          </a:p>
          <a:p>
            <a:r>
              <a:rPr lang="en-US" dirty="0" smtClean="0"/>
              <a:t>Use liability model to allow variance among clades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49" y="2650176"/>
            <a:ext cx="8629403" cy="4314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806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r>
              <a:rPr lang="en-US" dirty="0" smtClean="0"/>
              <a:t> on phylogeny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1437904"/>
            <a:ext cx="5420096" cy="542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94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Plastic radiations (?)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94" y="1356755"/>
            <a:ext cx="10800606" cy="540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4408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Plastic radiations (?)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94" y="1356755"/>
            <a:ext cx="10800606" cy="5400303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 rot="1170948">
            <a:off x="4049485" y="3443849"/>
            <a:ext cx="1543792" cy="53438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004569" y="3016668"/>
            <a:ext cx="155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Eurcyea</a:t>
            </a:r>
            <a:endParaRPr lang="en-US" i="1" dirty="0"/>
          </a:p>
        </p:txBody>
      </p:sp>
      <p:sp>
        <p:nvSpPr>
          <p:cNvPr id="6" name="Oval 5"/>
          <p:cNvSpPr/>
          <p:nvPr/>
        </p:nvSpPr>
        <p:spPr>
          <a:xfrm>
            <a:off x="3645724" y="4098474"/>
            <a:ext cx="358845" cy="534389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313216" y="4599788"/>
            <a:ext cx="15556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Plethodon</a:t>
            </a:r>
            <a:endParaRPr lang="en-US" i="1" dirty="0"/>
          </a:p>
        </p:txBody>
      </p:sp>
      <p:sp>
        <p:nvSpPr>
          <p:cNvPr id="9" name="Oval 8"/>
          <p:cNvSpPr/>
          <p:nvPr/>
        </p:nvSpPr>
        <p:spPr>
          <a:xfrm>
            <a:off x="3095581" y="3515097"/>
            <a:ext cx="358845" cy="1270660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568038" y="2303926"/>
            <a:ext cx="2155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Salamandridae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9" idx="0"/>
          </p:cNvCxnSpPr>
          <p:nvPr/>
        </p:nvCxnSpPr>
        <p:spPr>
          <a:xfrm flipH="1" flipV="1">
            <a:off x="3275003" y="2660431"/>
            <a:ext cx="1" cy="85466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627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say you all?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Additional data?</a:t>
            </a:r>
            <a:endParaRPr lang="en-US" dirty="0" smtClean="0"/>
          </a:p>
          <a:p>
            <a:r>
              <a:rPr lang="en-US" dirty="0" smtClean="0"/>
              <a:t>Different analyses?</a:t>
            </a:r>
            <a:endParaRPr lang="en-US" dirty="0" smtClean="0"/>
          </a:p>
          <a:p>
            <a:r>
              <a:rPr lang="en-US" dirty="0" smtClean="0"/>
              <a:t>General </a:t>
            </a:r>
            <a:r>
              <a:rPr lang="en-US" smtClean="0"/>
              <a:t>structure?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2247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419" y="2153342"/>
            <a:ext cx="5008730" cy="500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2930" y="2966757"/>
            <a:ext cx="6126139" cy="36842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75511" y="6466342"/>
            <a:ext cx="2238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Wilson &amp; </a:t>
            </a:r>
            <a:r>
              <a:rPr lang="en-US" dirty="0" err="1" smtClean="0"/>
              <a:t>DeMar</a:t>
            </a:r>
            <a:r>
              <a:rPr lang="en-US" dirty="0" smtClean="0"/>
              <a:t>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4260" y="3267628"/>
            <a:ext cx="4934197" cy="35903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Developmental 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109757" y="6488668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Walls et al 2013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Development simplicity</a:t>
            </a:r>
          </a:p>
          <a:p>
            <a:r>
              <a:rPr lang="en-US" dirty="0" err="1" smtClean="0"/>
              <a:t>Gondwana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8900" y="2909385"/>
            <a:ext cx="6362040" cy="378417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9275" y="3482734"/>
            <a:ext cx="1401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Salamanders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16453" y="5058891"/>
            <a:ext cx="1959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 Salamanders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     (Basically)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66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</a:t>
            </a:r>
            <a:r>
              <a:rPr lang="en-US" dirty="0" smtClean="0"/>
              <a:t>PBDB; very lacking)</a:t>
            </a:r>
            <a:endParaRPr lang="en-US" dirty="0" smtClean="0"/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literature; needs vetting)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1868</TotalTime>
  <Words>966</Words>
  <Application>Microsoft Macintosh PowerPoint</Application>
  <PresentationFormat>Widescreen</PresentationFormat>
  <Paragraphs>174</Paragraphs>
  <Slides>35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Salamander phylogeny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ancestral size at crown nodes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Focus on East Asia, Europe and Eastern NA</vt:lpstr>
      <vt:lpstr>Compare estimate with fossil occurrences</vt:lpstr>
      <vt:lpstr>Neoteny</vt:lpstr>
      <vt:lpstr>Modeling neoteny</vt:lpstr>
      <vt:lpstr>Neoteny on phylogeny</vt:lpstr>
      <vt:lpstr>Plastic radiations (?)</vt:lpstr>
      <vt:lpstr>Plastic radiations (?)</vt:lpstr>
      <vt:lpstr>What say you all?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88</cp:revision>
  <dcterms:created xsi:type="dcterms:W3CDTF">2016-09-27T18:23:33Z</dcterms:created>
  <dcterms:modified xsi:type="dcterms:W3CDTF">2016-09-29T15:55:50Z</dcterms:modified>
</cp:coreProperties>
</file>

<file path=docProps/thumbnail.jpeg>
</file>